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44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C46"/>
    <a:srgbClr val="22506B"/>
    <a:srgbClr val="E09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8"/>
    <p:restoredTop sz="83763"/>
  </p:normalViewPr>
  <p:slideViewPr>
    <p:cSldViewPr snapToGrid="0" snapToObjects="1">
      <p:cViewPr varScale="1">
        <p:scale>
          <a:sx n="94" d="100"/>
          <a:sy n="94" d="100"/>
        </p:scale>
        <p:origin x="696" y="200"/>
      </p:cViewPr>
      <p:guideLst>
        <p:guide orient="horz" pos="1944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35B17-7C72-9745-8F2F-CF711F0E70E8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CD89D-F5E9-1F4B-A127-47DCB919CF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1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CD89D-F5E9-1F4B-A127-47DCB919CF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9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CD89D-F5E9-1F4B-A127-47DCB919CF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2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06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3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0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42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0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1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4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7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9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90AC8-C060-EC41-9F2B-63D7F57CCD83}" type="datetimeFigureOut">
              <a:rPr lang="en-US" smtClean="0"/>
              <a:t>12/4/18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6BCB0-4787-CB40-B6CF-2ADECB5B3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5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74" b="21046"/>
          <a:stretch/>
        </p:blipFill>
        <p:spPr>
          <a:xfrm>
            <a:off x="0" y="0"/>
            <a:ext cx="12192000" cy="11778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6200000">
            <a:off x="5507064" y="-5507064"/>
            <a:ext cx="1177871" cy="12192000"/>
          </a:xfrm>
          <a:prstGeom prst="rect">
            <a:avLst/>
          </a:prstGeom>
          <a:solidFill>
            <a:schemeClr val="accent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260B59-C376-0140-97A8-6ACE2F9E2484}"/>
              </a:ext>
            </a:extLst>
          </p:cNvPr>
          <p:cNvSpPr txBox="1"/>
          <p:nvPr/>
        </p:nvSpPr>
        <p:spPr>
          <a:xfrm>
            <a:off x="419100" y="335077"/>
            <a:ext cx="11018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Buyer Persona One: (Enter Persona Name/Title Here)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46B36-5EEF-304B-8B9A-62F680803124}"/>
              </a:ext>
            </a:extLst>
          </p:cNvPr>
          <p:cNvSpPr/>
          <p:nvPr/>
        </p:nvSpPr>
        <p:spPr>
          <a:xfrm>
            <a:off x="419100" y="1410346"/>
            <a:ext cx="1688669" cy="168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657261-EBEB-284D-B4D9-FE9F282EAD7F}"/>
              </a:ext>
            </a:extLst>
          </p:cNvPr>
          <p:cNvSpPr txBox="1"/>
          <p:nvPr/>
        </p:nvSpPr>
        <p:spPr>
          <a:xfrm>
            <a:off x="2257626" y="1373269"/>
            <a:ext cx="8512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Education:</a:t>
            </a:r>
            <a:endParaRPr lang="en-US" sz="1200" dirty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Gender:</a:t>
            </a:r>
            <a:r>
              <a:rPr lang="en-US" sz="1200" dirty="0">
                <a:latin typeface="Helvetica Light" charset="0"/>
                <a:ea typeface="Helvetica Light" charset="0"/>
                <a:cs typeface="Helvetica Light" charset="0"/>
              </a:rPr>
              <a:t>    </a:t>
            </a:r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Age:        Income:         Company: </a:t>
            </a:r>
            <a:endParaRPr lang="en-US" sz="12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438D55-EFB7-534E-9A40-B944939B8127}"/>
              </a:ext>
            </a:extLst>
          </p:cNvPr>
          <p:cNvCxnSpPr>
            <a:cxnSpLocks/>
          </p:cNvCxnSpPr>
          <p:nvPr/>
        </p:nvCxnSpPr>
        <p:spPr>
          <a:xfrm>
            <a:off x="2340244" y="1975262"/>
            <a:ext cx="93106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D7A347-EFD9-DB49-B3BA-30DFA4CEA502}"/>
              </a:ext>
            </a:extLst>
          </p:cNvPr>
          <p:cNvSpPr txBox="1"/>
          <p:nvPr/>
        </p:nvSpPr>
        <p:spPr>
          <a:xfrm>
            <a:off x="2255246" y="2077266"/>
            <a:ext cx="963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Insert a description of your buyer persona’s working life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2F8497-47F2-D34E-9552-01885B1F637A}"/>
              </a:ext>
            </a:extLst>
          </p:cNvPr>
          <p:cNvCxnSpPr>
            <a:cxnSpLocks/>
          </p:cNvCxnSpPr>
          <p:nvPr/>
        </p:nvCxnSpPr>
        <p:spPr>
          <a:xfrm>
            <a:off x="419100" y="3430293"/>
            <a:ext cx="7438541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2C34C2C-A625-3A4B-AB80-C5A732A4567A}"/>
              </a:ext>
            </a:extLst>
          </p:cNvPr>
          <p:cNvSpPr/>
          <p:nvPr/>
        </p:nvSpPr>
        <p:spPr>
          <a:xfrm>
            <a:off x="8415581" y="3086100"/>
            <a:ext cx="3776420" cy="3771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1C4ACD-13DF-8346-9BD5-D624F8A57F2E}"/>
              </a:ext>
            </a:extLst>
          </p:cNvPr>
          <p:cNvSpPr txBox="1"/>
          <p:nvPr/>
        </p:nvSpPr>
        <p:spPr>
          <a:xfrm>
            <a:off x="434598" y="3148092"/>
            <a:ext cx="3642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Goals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7429E5-0FBA-7A49-9652-88A643680293}"/>
              </a:ext>
            </a:extLst>
          </p:cNvPr>
          <p:cNvCxnSpPr>
            <a:cxnSpLocks/>
          </p:cNvCxnSpPr>
          <p:nvPr/>
        </p:nvCxnSpPr>
        <p:spPr>
          <a:xfrm>
            <a:off x="419100" y="5210015"/>
            <a:ext cx="7376547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B1B642D-CC62-464F-B13E-CE034DFBDF11}"/>
              </a:ext>
            </a:extLst>
          </p:cNvPr>
          <p:cNvSpPr txBox="1"/>
          <p:nvPr/>
        </p:nvSpPr>
        <p:spPr>
          <a:xfrm>
            <a:off x="434598" y="4927814"/>
            <a:ext cx="3642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Challenges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3E58CC-FB87-0349-AEB9-006D8778CD07}"/>
              </a:ext>
            </a:extLst>
          </p:cNvPr>
          <p:cNvSpPr txBox="1"/>
          <p:nvPr/>
        </p:nvSpPr>
        <p:spPr>
          <a:xfrm>
            <a:off x="419099" y="3622169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goals your buyer persona is trying to accomplish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2A6FFD-DAAE-CB41-A4E5-010F58D0A77E}"/>
              </a:ext>
            </a:extLst>
          </p:cNvPr>
          <p:cNvSpPr txBox="1"/>
          <p:nvPr/>
        </p:nvSpPr>
        <p:spPr>
          <a:xfrm>
            <a:off x="4157856" y="3645558"/>
            <a:ext cx="39400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goals your buyer persona is trying to accomplish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D86DD2-3C79-4C40-B640-03EFE1D42E07}"/>
              </a:ext>
            </a:extLst>
          </p:cNvPr>
          <p:cNvSpPr txBox="1"/>
          <p:nvPr/>
        </p:nvSpPr>
        <p:spPr>
          <a:xfrm>
            <a:off x="419100" y="5432888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challenges your buyer persona  faces 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1E938A-AE49-BD4F-8FD5-8CCE8063B2A4}"/>
              </a:ext>
            </a:extLst>
          </p:cNvPr>
          <p:cNvSpPr txBox="1"/>
          <p:nvPr/>
        </p:nvSpPr>
        <p:spPr>
          <a:xfrm>
            <a:off x="4157857" y="5456277"/>
            <a:ext cx="39400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challenges your buyer persona  faces 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83528D-C52F-2E45-8B9E-73CF6A7BDF4C}"/>
              </a:ext>
            </a:extLst>
          </p:cNvPr>
          <p:cNvSpPr txBox="1"/>
          <p:nvPr/>
        </p:nvSpPr>
        <p:spPr>
          <a:xfrm>
            <a:off x="8400081" y="3253996"/>
            <a:ext cx="3791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Tone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1573EF-12C6-3346-9114-590BD2D61BB1}"/>
              </a:ext>
            </a:extLst>
          </p:cNvPr>
          <p:cNvSpPr txBox="1"/>
          <p:nvPr/>
        </p:nvSpPr>
        <p:spPr>
          <a:xfrm>
            <a:off x="8400081" y="4956227"/>
            <a:ext cx="3791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Sources of Information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CDA649-0DA1-7D42-8BD9-0446C4CCFE9D}"/>
              </a:ext>
            </a:extLst>
          </p:cNvPr>
          <p:cNvSpPr txBox="1"/>
          <p:nvPr/>
        </p:nvSpPr>
        <p:spPr>
          <a:xfrm>
            <a:off x="8473053" y="3666081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tone/approach/personality of your buyer persona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2CCCD7-B3CB-2648-8BF8-D8570ADD105F}"/>
              </a:ext>
            </a:extLst>
          </p:cNvPr>
          <p:cNvSpPr txBox="1"/>
          <p:nvPr/>
        </p:nvSpPr>
        <p:spPr>
          <a:xfrm>
            <a:off x="8473053" y="5337315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sources your buyer persona uses to get information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</p:txBody>
      </p:sp>
      <p:pic>
        <p:nvPicPr>
          <p:cNvPr id="23" name="Picture 4">
            <a:extLst>
              <a:ext uri="{FF2B5EF4-FFF2-40B4-BE49-F238E27FC236}">
                <a16:creationId xmlns:a16="http://schemas.microsoft.com/office/drawing/2014/main" id="{F296848D-8D64-4E40-9FB2-021BC43469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385" y="221783"/>
            <a:ext cx="1592494" cy="76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2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74" b="21046"/>
          <a:stretch/>
        </p:blipFill>
        <p:spPr>
          <a:xfrm>
            <a:off x="0" y="0"/>
            <a:ext cx="12192000" cy="11778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6200000">
            <a:off x="5507064" y="-5507064"/>
            <a:ext cx="1177871" cy="12192000"/>
          </a:xfrm>
          <a:prstGeom prst="rect">
            <a:avLst/>
          </a:prstGeom>
          <a:solidFill>
            <a:schemeClr val="accent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260B59-C376-0140-97A8-6ACE2F9E2484}"/>
              </a:ext>
            </a:extLst>
          </p:cNvPr>
          <p:cNvSpPr txBox="1"/>
          <p:nvPr/>
        </p:nvSpPr>
        <p:spPr>
          <a:xfrm>
            <a:off x="419100" y="335077"/>
            <a:ext cx="11018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Buyer Persona Two: (Enter Persona Name/Title Here)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46B36-5EEF-304B-8B9A-62F680803124}"/>
              </a:ext>
            </a:extLst>
          </p:cNvPr>
          <p:cNvSpPr/>
          <p:nvPr/>
        </p:nvSpPr>
        <p:spPr>
          <a:xfrm>
            <a:off x="419100" y="1410346"/>
            <a:ext cx="1688669" cy="168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657261-EBEB-284D-B4D9-FE9F282EAD7F}"/>
              </a:ext>
            </a:extLst>
          </p:cNvPr>
          <p:cNvSpPr txBox="1"/>
          <p:nvPr/>
        </p:nvSpPr>
        <p:spPr>
          <a:xfrm>
            <a:off x="2257626" y="1373269"/>
            <a:ext cx="8512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Education:</a:t>
            </a:r>
            <a:endParaRPr lang="en-US" sz="1200" dirty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Gender:</a:t>
            </a:r>
            <a:r>
              <a:rPr lang="en-US" sz="1200" dirty="0">
                <a:latin typeface="Helvetica Light" charset="0"/>
                <a:ea typeface="Helvetica Light" charset="0"/>
                <a:cs typeface="Helvetica Light" charset="0"/>
              </a:rPr>
              <a:t>    </a:t>
            </a:r>
            <a:r>
              <a:rPr lang="en-US" sz="1200" b="1" dirty="0">
                <a:latin typeface="Helvetica Light" charset="0"/>
                <a:ea typeface="Helvetica Light" charset="0"/>
                <a:cs typeface="Helvetica Light" charset="0"/>
              </a:rPr>
              <a:t>Age:        Income:         Company: </a:t>
            </a:r>
            <a:endParaRPr lang="en-US" sz="12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438D55-EFB7-534E-9A40-B944939B8127}"/>
              </a:ext>
            </a:extLst>
          </p:cNvPr>
          <p:cNvCxnSpPr>
            <a:cxnSpLocks/>
          </p:cNvCxnSpPr>
          <p:nvPr/>
        </p:nvCxnSpPr>
        <p:spPr>
          <a:xfrm>
            <a:off x="2340244" y="1975262"/>
            <a:ext cx="93106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D7A347-EFD9-DB49-B3BA-30DFA4CEA502}"/>
              </a:ext>
            </a:extLst>
          </p:cNvPr>
          <p:cNvSpPr txBox="1"/>
          <p:nvPr/>
        </p:nvSpPr>
        <p:spPr>
          <a:xfrm>
            <a:off x="2255246" y="2077266"/>
            <a:ext cx="963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Insert a description of your buyer persona’s working life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2F8497-47F2-D34E-9552-01885B1F637A}"/>
              </a:ext>
            </a:extLst>
          </p:cNvPr>
          <p:cNvCxnSpPr>
            <a:cxnSpLocks/>
          </p:cNvCxnSpPr>
          <p:nvPr/>
        </p:nvCxnSpPr>
        <p:spPr>
          <a:xfrm>
            <a:off x="419100" y="3430293"/>
            <a:ext cx="7438541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2C34C2C-A625-3A4B-AB80-C5A732A4567A}"/>
              </a:ext>
            </a:extLst>
          </p:cNvPr>
          <p:cNvSpPr/>
          <p:nvPr/>
        </p:nvSpPr>
        <p:spPr>
          <a:xfrm>
            <a:off x="8415581" y="3086100"/>
            <a:ext cx="3776420" cy="3771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1C4ACD-13DF-8346-9BD5-D624F8A57F2E}"/>
              </a:ext>
            </a:extLst>
          </p:cNvPr>
          <p:cNvSpPr txBox="1"/>
          <p:nvPr/>
        </p:nvSpPr>
        <p:spPr>
          <a:xfrm>
            <a:off x="434598" y="3148092"/>
            <a:ext cx="3642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Goals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7429E5-0FBA-7A49-9652-88A643680293}"/>
              </a:ext>
            </a:extLst>
          </p:cNvPr>
          <p:cNvCxnSpPr>
            <a:cxnSpLocks/>
          </p:cNvCxnSpPr>
          <p:nvPr/>
        </p:nvCxnSpPr>
        <p:spPr>
          <a:xfrm>
            <a:off x="419100" y="5210015"/>
            <a:ext cx="7376547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B1B642D-CC62-464F-B13E-CE034DFBDF11}"/>
              </a:ext>
            </a:extLst>
          </p:cNvPr>
          <p:cNvSpPr txBox="1"/>
          <p:nvPr/>
        </p:nvSpPr>
        <p:spPr>
          <a:xfrm>
            <a:off x="434598" y="4927814"/>
            <a:ext cx="3642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Challenges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3E58CC-FB87-0349-AEB9-006D8778CD07}"/>
              </a:ext>
            </a:extLst>
          </p:cNvPr>
          <p:cNvSpPr txBox="1"/>
          <p:nvPr/>
        </p:nvSpPr>
        <p:spPr>
          <a:xfrm>
            <a:off x="419099" y="3622169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goals your buyer persona is trying to accomplish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2A6FFD-DAAE-CB41-A4E5-010F58D0A77E}"/>
              </a:ext>
            </a:extLst>
          </p:cNvPr>
          <p:cNvSpPr txBox="1"/>
          <p:nvPr/>
        </p:nvSpPr>
        <p:spPr>
          <a:xfrm>
            <a:off x="4157856" y="3645558"/>
            <a:ext cx="39400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goals your buyer persona is trying to accomplish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Goal 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D86DD2-3C79-4C40-B640-03EFE1D42E07}"/>
              </a:ext>
            </a:extLst>
          </p:cNvPr>
          <p:cNvSpPr txBox="1"/>
          <p:nvPr/>
        </p:nvSpPr>
        <p:spPr>
          <a:xfrm>
            <a:off x="419100" y="5432888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challenges your buyer persona  faces 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1E938A-AE49-BD4F-8FD5-8CCE8063B2A4}"/>
              </a:ext>
            </a:extLst>
          </p:cNvPr>
          <p:cNvSpPr txBox="1"/>
          <p:nvPr/>
        </p:nvSpPr>
        <p:spPr>
          <a:xfrm>
            <a:off x="4157857" y="5456277"/>
            <a:ext cx="39400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challenges your buyer persona  faces 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3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Challenge 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83528D-C52F-2E45-8B9E-73CF6A7BDF4C}"/>
              </a:ext>
            </a:extLst>
          </p:cNvPr>
          <p:cNvSpPr txBox="1"/>
          <p:nvPr/>
        </p:nvSpPr>
        <p:spPr>
          <a:xfrm>
            <a:off x="8400081" y="3253996"/>
            <a:ext cx="3791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Tone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1573EF-12C6-3346-9114-590BD2D61BB1}"/>
              </a:ext>
            </a:extLst>
          </p:cNvPr>
          <p:cNvSpPr txBox="1"/>
          <p:nvPr/>
        </p:nvSpPr>
        <p:spPr>
          <a:xfrm>
            <a:off x="8400081" y="4956227"/>
            <a:ext cx="3791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2506B"/>
                </a:solidFill>
                <a:latin typeface="Helvetica" charset="0"/>
                <a:ea typeface="Helvetica" charset="0"/>
                <a:cs typeface="Helvetica" charset="0"/>
              </a:rPr>
              <a:t>Sources of Information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CDA649-0DA1-7D42-8BD9-0446C4CCFE9D}"/>
              </a:ext>
            </a:extLst>
          </p:cNvPr>
          <p:cNvSpPr txBox="1"/>
          <p:nvPr/>
        </p:nvSpPr>
        <p:spPr>
          <a:xfrm>
            <a:off x="8473053" y="3666081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tone/approach/personality of your buyer persona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2CCCD7-B3CB-2648-8BF8-D8570ADD105F}"/>
              </a:ext>
            </a:extLst>
          </p:cNvPr>
          <p:cNvSpPr txBox="1"/>
          <p:nvPr/>
        </p:nvSpPr>
        <p:spPr>
          <a:xfrm>
            <a:off x="8473053" y="5337315"/>
            <a:ext cx="371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List the sources your buyer persona uses to get information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1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2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  <a:p>
            <a:pPr marL="285750" indent="-285750">
              <a:buFont typeface="Arial"/>
              <a:buChar char="•"/>
            </a:pPr>
            <a:r>
              <a:rPr lang="en-US" sz="1100" dirty="0">
                <a:latin typeface="Helvetica Light" charset="0"/>
                <a:ea typeface="Helvetica Light" charset="0"/>
                <a:cs typeface="Helvetica Light" charset="0"/>
              </a:rPr>
              <a:t>Example 4</a:t>
            </a:r>
          </a:p>
        </p:txBody>
      </p:sp>
      <p:pic>
        <p:nvPicPr>
          <p:cNvPr id="23" name="Picture 4">
            <a:extLst>
              <a:ext uri="{FF2B5EF4-FFF2-40B4-BE49-F238E27FC236}">
                <a16:creationId xmlns:a16="http://schemas.microsoft.com/office/drawing/2014/main" id="{A4A8BF6B-9B29-EA41-A5FA-2A947D047A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385" y="221783"/>
            <a:ext cx="1592494" cy="76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199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290</Words>
  <Application>Microsoft Macintosh PowerPoint</Application>
  <PresentationFormat>Widescreen</PresentationFormat>
  <Paragraphs>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Helvetica</vt:lpstr>
      <vt:lpstr>Helvetica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Will Walker</cp:lastModifiedBy>
  <cp:revision>56</cp:revision>
  <dcterms:created xsi:type="dcterms:W3CDTF">2018-08-20T20:29:43Z</dcterms:created>
  <dcterms:modified xsi:type="dcterms:W3CDTF">2018-12-04T20:16:13Z</dcterms:modified>
</cp:coreProperties>
</file>